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0" r:id="rId5"/>
    <p:sldId id="263" r:id="rId6"/>
    <p:sldId id="264" r:id="rId7"/>
    <p:sldId id="265" r:id="rId8"/>
    <p:sldId id="266" r:id="rId9"/>
    <p:sldId id="278" r:id="rId10"/>
    <p:sldId id="270" r:id="rId11"/>
    <p:sldId id="267" r:id="rId12"/>
    <p:sldId id="268" r:id="rId13"/>
    <p:sldId id="269" r:id="rId14"/>
    <p:sldId id="272" r:id="rId15"/>
    <p:sldId id="271" r:id="rId16"/>
    <p:sldId id="276" r:id="rId17"/>
    <p:sldId id="277" r:id="rId18"/>
    <p:sldId id="275" r:id="rId19"/>
    <p:sldId id="279" r:id="rId20"/>
    <p:sldId id="280" r:id="rId21"/>
    <p:sldId id="281" r:id="rId22"/>
    <p:sldId id="282" r:id="rId23"/>
    <p:sldId id="283" r:id="rId24"/>
    <p:sldId id="284" r:id="rId25"/>
    <p:sldId id="273" r:id="rId26"/>
    <p:sldId id="274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5BA9"/>
    <a:srgbClr val="F18E3D"/>
    <a:srgbClr val="6CCEEF"/>
    <a:srgbClr val="58595B"/>
    <a:srgbClr val="F58258"/>
    <a:srgbClr val="3C5293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81" d="100"/>
          <a:sy n="81" d="100"/>
        </p:scale>
        <p:origin x="96" y="5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62F4E-C66D-6948-A941-0F6A753CA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3262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3F5BA9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3773C3-AA36-E246-AC3A-2F4855A70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79745"/>
            <a:ext cx="9144000" cy="99988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808080"/>
                </a:solidFill>
                <a:latin typeface="PT Serif" panose="020A06030405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4C9BD3-9573-DF42-829F-6896BF6B3F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100" y="4378913"/>
            <a:ext cx="3733800" cy="129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18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5AB8D-5A12-9B4A-BD69-C9C9CD5E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F5BA9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91C9F-1318-EE4E-BD0D-4BE5C78DD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EAFAF3-351C-F041-B2B7-6F1396C27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0235" y="5999830"/>
            <a:ext cx="2471530" cy="85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28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0D1FFD-C0FC-B04D-B523-13E4A0C6BA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414352"/>
          </a:xfrm>
        </p:spPr>
        <p:txBody>
          <a:bodyPr vert="eaVert"/>
          <a:lstStyle>
            <a:lvl1pPr>
              <a:defRPr>
                <a:solidFill>
                  <a:srgbClr val="3F5BA9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AA46F-F396-5D41-A626-B86546FC8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4143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C36BB6-BC11-E04F-882A-E812779AD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0235" y="5999830"/>
            <a:ext cx="2471530" cy="85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6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37C9D-4DF7-7242-A381-50D934DAB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F5BA9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638A9-022A-9740-B314-79E560F43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7CB06-49E6-1B48-99BD-B126767DD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0235" y="5999830"/>
            <a:ext cx="2471530" cy="85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6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5DCD2-A284-BA4B-9384-4CCDCB50D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77399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3F5BA9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B4059-5FD7-E04D-A12B-D18C120DA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5712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7BE990-22C1-7C47-B1A4-770292123F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0235" y="5999830"/>
            <a:ext cx="2471530" cy="85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9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08D8-C9A4-7941-AE5C-337F6553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F5BA9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D0C31-DFBC-564C-8E72-AE55BAEAE3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862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81412-345E-624E-BE3D-A28D9DE20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862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A8FF11-4848-5048-AA9F-6D5986D20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0235" y="5999830"/>
            <a:ext cx="2471530" cy="85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71D25-BECB-B04D-9A23-E796A06A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3F5BA9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96D52-60BF-A849-AB9E-7E0A2C6EB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ABC746-25A2-694F-9048-5ADD229D4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340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C7807-C661-5341-A516-61E3F0537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1A93DA-593D-CF49-A263-4AD1F3322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340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9012A2-7E83-934A-A545-6B3B2645CA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0235" y="5999830"/>
            <a:ext cx="2471530" cy="85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32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11BB-2007-8548-9DAE-90CF8DC5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F5BA9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0198DA-B1F3-B54F-B907-59CF4FE60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0235" y="5999830"/>
            <a:ext cx="2471530" cy="85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08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6886C5-E935-F440-8C86-F0647470F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0235" y="5999830"/>
            <a:ext cx="2471530" cy="85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16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7D89F-8B9A-5C47-8E9C-9191C24A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3F5BA9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409EA-C0FD-824B-9050-F58551112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7251E-E6BD-0848-899F-CD5DF3994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A79E6F-D4AA-8642-845D-24D8D15B7C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0235" y="5999830"/>
            <a:ext cx="2471530" cy="85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2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30E04-63C5-BC4F-B52D-76DB99281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3F5BA9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1DC94C-D362-4C46-BD78-197A004EDD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2044C-D904-C346-AB43-814650F42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00DF8F-B1DA-1D45-89D0-8A6020ED9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0235" y="5999830"/>
            <a:ext cx="2471530" cy="85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88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37F41B-B05D-DF4A-8BBA-0E46F65C4398}"/>
              </a:ext>
            </a:extLst>
          </p:cNvPr>
          <p:cNvSpPr/>
          <p:nvPr userDrawn="1"/>
        </p:nvSpPr>
        <p:spPr>
          <a:xfrm>
            <a:off x="0" y="6029647"/>
            <a:ext cx="12192000" cy="858170"/>
          </a:xfrm>
          <a:prstGeom prst="rect">
            <a:avLst/>
          </a:prstGeom>
          <a:solidFill>
            <a:srgbClr val="3F5B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90ECB3-1050-D744-8849-1B4707E31EF2}"/>
              </a:ext>
            </a:extLst>
          </p:cNvPr>
          <p:cNvSpPr/>
          <p:nvPr userDrawn="1"/>
        </p:nvSpPr>
        <p:spPr>
          <a:xfrm>
            <a:off x="0" y="5974776"/>
            <a:ext cx="12192000" cy="59634"/>
          </a:xfrm>
          <a:prstGeom prst="rect">
            <a:avLst/>
          </a:prstGeom>
          <a:solidFill>
            <a:srgbClr val="6CC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C74E61-53CA-294C-BD77-A0F94F327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A3164-7422-DD42-9376-62733B517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08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9D708B-ADBD-F143-BB6E-A4FC97106AA5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rgbClr val="6CC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3F5BA9"/>
          </a:solidFill>
          <a:latin typeface="Arial Black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hyperlink" Target="https://breastfeedingcanada.ca/wp-content/uploads/2022/08/BCC-Process-and-Cost-doc-July-2022-clean-copy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hyperlink" Target="http://www.breastfeedingcanada.c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03E1-01C0-E24D-A650-FEC37BEED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81" y="603262"/>
            <a:ext cx="5664529" cy="3588728"/>
          </a:xfrm>
        </p:spPr>
        <p:txBody>
          <a:bodyPr>
            <a:normAutofit/>
          </a:bodyPr>
          <a:lstStyle/>
          <a:p>
            <a:pPr algn="l"/>
            <a:r>
              <a:rPr lang="en-CA" sz="5400" b="1" dirty="0">
                <a:solidFill>
                  <a:srgbClr val="3C52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Mapping the Journey to BFI Designation &amp; </a:t>
            </a:r>
            <a:br>
              <a:rPr lang="en-CA" sz="5400" b="1" dirty="0">
                <a:solidFill>
                  <a:srgbClr val="3C529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5400" b="1" dirty="0">
                <a:solidFill>
                  <a:srgbClr val="3C52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Re-designation</a:t>
            </a:r>
            <a:endParaRPr lang="en-US" sz="5400" dirty="0">
              <a:solidFill>
                <a:srgbClr val="3C529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7FCDA-49AF-D1C8-0B8C-D78450EEC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676" y="992608"/>
            <a:ext cx="2437828" cy="3448763"/>
          </a:xfrm>
          <a:prstGeom prst="rect">
            <a:avLst/>
          </a:prstGeom>
          <a:effectLst>
            <a:glow rad="7239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9F9DC32-79F6-730B-B47A-8666607A8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9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4"/>
    </mc:Choice>
    <mc:Fallback xmlns="">
      <p:transition spd="slow" advTm="11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41C58E-0D4D-8C90-2E17-6B2DCFFDFDEE}"/>
              </a:ext>
            </a:extLst>
          </p:cNvPr>
          <p:cNvSpPr/>
          <p:nvPr/>
        </p:nvSpPr>
        <p:spPr>
          <a:xfrm flipH="1">
            <a:off x="6095996" y="967516"/>
            <a:ext cx="4334767" cy="773169"/>
          </a:xfrm>
          <a:prstGeom prst="rect">
            <a:avLst/>
          </a:prstGeom>
          <a:solidFill>
            <a:srgbClr val="3F5B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9A56FD-3460-5DD3-9B5F-E35966EF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9893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7EC17-FAEE-075D-1839-83A85C0B6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183057"/>
            <a:ext cx="4334768" cy="3940494"/>
          </a:xfrm>
        </p:spPr>
        <p:txBody>
          <a:bodyPr/>
          <a:lstStyle/>
          <a:p>
            <a:pPr marL="0" indent="0" algn="ctr">
              <a:buNone/>
            </a:pPr>
            <a:r>
              <a:rPr lang="en-CA" sz="3200" b="1" dirty="0">
                <a:solidFill>
                  <a:schemeClr val="bg1"/>
                </a:solidFill>
                <a:latin typeface="+mn-lt"/>
              </a:rPr>
              <a:t>Each Step has Standards</a:t>
            </a:r>
            <a:br>
              <a:rPr lang="en-CA" sz="3200" b="1" dirty="0">
                <a:solidFill>
                  <a:srgbClr val="3C5293"/>
                </a:solidFill>
                <a:latin typeface="+mn-lt"/>
              </a:rPr>
            </a:br>
            <a:br>
              <a:rPr lang="en-CA" sz="3200" b="1" dirty="0">
                <a:solidFill>
                  <a:srgbClr val="3C5293"/>
                </a:solidFill>
                <a:latin typeface="+mn-lt"/>
              </a:rPr>
            </a:br>
            <a:endParaRPr lang="en-CA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23A81D-A7D8-9E94-3B9E-BAE1385A3F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29710" y="967516"/>
            <a:ext cx="4865177" cy="4622592"/>
          </a:xfrm>
          <a:effectLst>
            <a:glow rad="190500">
              <a:schemeClr val="accent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CBEF99-ACFB-F045-1466-0E1A034DE2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15" t="9715" r="29300" b="12154"/>
          <a:stretch/>
        </p:blipFill>
        <p:spPr>
          <a:xfrm>
            <a:off x="5972012" y="1868374"/>
            <a:ext cx="3528447" cy="3465532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349DE52F-49D9-B451-7824-499AADC39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86"/>
    </mc:Choice>
    <mc:Fallback xmlns="">
      <p:transition spd="slow" advTm="9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5213E-85A3-ABF6-6772-97C25495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rgbClr val="3C5293"/>
                </a:solidFill>
                <a:latin typeface="+mn-lt"/>
              </a:rPr>
              <a:t>BFI Standards</a:t>
            </a:r>
            <a:endParaRPr lang="en-CA" dirty="0">
              <a:solidFill>
                <a:srgbClr val="3C5293"/>
              </a:solidFill>
            </a:endParaRPr>
          </a:p>
        </p:txBody>
      </p:sp>
      <p:pic>
        <p:nvPicPr>
          <p:cNvPr id="5" name="Picture 2" descr="Implementation guidance: protecting, promoting, and supporting breastfeeding in facilities providing maternity and newborn services: the revised Baby-friendly Hospital Initiative 2018">
            <a:extLst>
              <a:ext uri="{FF2B5EF4-FFF2-40B4-BE49-F238E27FC236}">
                <a16:creationId xmlns:a16="http://schemas.microsoft.com/office/drawing/2014/main" id="{BAEB89F9-4ED6-5188-E0BA-E3E08448699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803" y="1774434"/>
            <a:ext cx="2343968" cy="3309131"/>
          </a:xfrm>
          <a:prstGeom prst="rect">
            <a:avLst/>
          </a:prstGeom>
          <a:solidFill>
            <a:srgbClr val="58595B"/>
          </a:solidFill>
          <a:ln>
            <a:solidFill>
              <a:srgbClr val="58595B"/>
            </a:solidFill>
          </a:ln>
          <a:effectLst>
            <a:glow rad="203200">
              <a:srgbClr val="58595B">
                <a:alpha val="40000"/>
              </a:srgbClr>
            </a:glow>
          </a:effec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675FAE-A676-95F1-2271-621B7EB0EE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131" y="1741746"/>
            <a:ext cx="2518066" cy="3341819"/>
          </a:xfrm>
          <a:prstGeom prst="rect">
            <a:avLst/>
          </a:prstGeom>
          <a:effectLst>
            <a:glow rad="203200">
              <a:srgbClr val="3F5BA9">
                <a:alpha val="40000"/>
              </a:srgbClr>
            </a:glo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8E4D6B0D-BE85-4564-5056-8D29542F569B}"/>
              </a:ext>
            </a:extLst>
          </p:cNvPr>
          <p:cNvSpPr/>
          <p:nvPr/>
        </p:nvSpPr>
        <p:spPr>
          <a:xfrm>
            <a:off x="4549321" y="2959894"/>
            <a:ext cx="3093358" cy="800100"/>
          </a:xfrm>
          <a:prstGeom prst="rightArrow">
            <a:avLst/>
          </a:prstGeom>
          <a:solidFill>
            <a:srgbClr val="F58258"/>
          </a:solidFill>
          <a:ln>
            <a:solidFill>
              <a:srgbClr val="8A1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>
                <a:solidFill>
                  <a:schemeClr val="tx1"/>
                </a:solidFill>
              </a:rPr>
              <a:t>2021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3BEC1D5-5CCF-5B3E-1BA9-8D8DAC975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99"/>
    </mc:Choice>
    <mc:Fallback xmlns="">
      <p:transition spd="slow" advTm="44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A2A77-FA73-1161-01D0-B39B6123E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latin typeface="+mn-lt"/>
              </a:rPr>
              <a:t>BFI Processes and Costs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46EC5B-8A66-4CCB-0B3E-FC22D4B11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6502" y="1825626"/>
            <a:ext cx="6797298" cy="2885860"/>
          </a:xfrm>
        </p:spPr>
        <p:txBody>
          <a:bodyPr/>
          <a:lstStyle/>
          <a:p>
            <a:r>
              <a:rPr lang="en-CA" sz="2800" dirty="0">
                <a:hlinkClick r:id="rId4"/>
              </a:rPr>
              <a:t>https://breastfeedingcanada.ca/wp-content/uploads/2022/08/BCC-Process-and-Cost-doc-July-2022-clean-copy.pdf</a:t>
            </a:r>
            <a:endParaRPr lang="en-CA" sz="2800" dirty="0"/>
          </a:p>
          <a:p>
            <a:endParaRPr lang="en-CA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E30708E-AA64-648E-913B-3392EEC1F3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9" y="1562153"/>
            <a:ext cx="2668641" cy="3986213"/>
          </a:xfrm>
          <a:effectLst>
            <a:glow rad="203200">
              <a:schemeClr val="accent1">
                <a:satMod val="175000"/>
                <a:alpha val="40000"/>
              </a:schemeClr>
            </a:glow>
          </a:effectLst>
          <a:scene3d>
            <a:camera prst="obliqueTopRight"/>
            <a:lightRig rig="threePt" dir="t"/>
          </a:scene3d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2279594-EA75-C57D-E5AB-B7EAA5158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0"/>
    </mc:Choice>
    <mc:Fallback xmlns="">
      <p:transition spd="slow" advTm="39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22ED7-8A83-6052-AD46-5EFE1664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20" y="365125"/>
            <a:ext cx="10625380" cy="1325563"/>
          </a:xfrm>
        </p:spPr>
        <p:txBody>
          <a:bodyPr/>
          <a:lstStyle/>
          <a:p>
            <a:r>
              <a:rPr lang="en-CA" b="1" dirty="0">
                <a:latin typeface="+mn-lt"/>
              </a:rPr>
              <a:t>Maintenance After BFI Designation</a:t>
            </a:r>
            <a:endParaRPr lang="en-C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E14427-F5A4-3462-1734-6651D6796D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3594" t="8473" r="3362" b="18649"/>
          <a:stretch/>
        </p:blipFill>
        <p:spPr>
          <a:xfrm>
            <a:off x="2402240" y="1559805"/>
            <a:ext cx="6586778" cy="4324990"/>
          </a:xfr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9D8DAABA-DCE2-A421-B1D0-71E845932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93"/>
    </mc:Choice>
    <mc:Fallback xmlns="">
      <p:transition spd="slow" advTm="130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1409C1-3072-5B9E-8F0D-89F8D4988B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7605" r="3022" b="14308"/>
          <a:stretch/>
        </p:blipFill>
        <p:spPr>
          <a:xfrm>
            <a:off x="2096146" y="365565"/>
            <a:ext cx="7999708" cy="5399803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355A852-4ED2-0B7D-87D4-B18C9AD97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34"/>
    </mc:Choice>
    <mc:Fallback xmlns="">
      <p:transition spd="slow" advTm="107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06EFB-11BE-9FE3-124E-2CE977B27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5906"/>
            <a:ext cx="10515600" cy="1325563"/>
          </a:xfrm>
        </p:spPr>
        <p:txBody>
          <a:bodyPr/>
          <a:lstStyle/>
          <a:p>
            <a:r>
              <a:rPr lang="en-CA" b="1" dirty="0">
                <a:latin typeface="+mn-lt"/>
              </a:rPr>
              <a:t>Preparing for BFI Designation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6106C-5EBF-761A-0795-05A86B940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41469"/>
            <a:ext cx="5609096" cy="4070369"/>
          </a:xfrm>
        </p:spPr>
        <p:txBody>
          <a:bodyPr/>
          <a:lstStyle/>
          <a:p>
            <a:pPr marL="0" indent="0">
              <a:buNone/>
            </a:pPr>
            <a:r>
              <a:rPr lang="en-CA" sz="3200" b="1" dirty="0"/>
              <a:t>Facility Self-appraisal</a:t>
            </a:r>
          </a:p>
          <a:p>
            <a:pPr marL="0" indent="0">
              <a:buNone/>
            </a:pPr>
            <a:r>
              <a:rPr lang="en-CA" sz="3200" b="1" dirty="0"/>
              <a:t>          </a:t>
            </a:r>
            <a:r>
              <a:rPr lang="en-CA" sz="3200" b="1" dirty="0">
                <a:solidFill>
                  <a:srgbClr val="3F5BA9"/>
                </a:solidFill>
              </a:rPr>
              <a:t>Table 1 of the BFI  </a:t>
            </a:r>
          </a:p>
          <a:p>
            <a:pPr marL="0" indent="0">
              <a:buNone/>
            </a:pPr>
            <a:r>
              <a:rPr lang="en-CA" sz="3200" b="1" dirty="0">
                <a:solidFill>
                  <a:srgbClr val="3F5BA9"/>
                </a:solidFill>
              </a:rPr>
              <a:t>          Implementation Guideline                                 </a:t>
            </a:r>
          </a:p>
          <a:p>
            <a:pPr marL="0" indent="0">
              <a:buNone/>
            </a:pPr>
            <a:r>
              <a:rPr lang="en-CA" sz="3200" b="1" dirty="0">
                <a:solidFill>
                  <a:srgbClr val="3F5BA9"/>
                </a:solidFill>
              </a:rPr>
              <a:t>          BFI Guideline Checklist</a:t>
            </a:r>
          </a:p>
          <a:p>
            <a:pPr marL="0" indent="0">
              <a:buNone/>
            </a:pPr>
            <a:endParaRPr lang="en-CA" sz="2800" b="1" dirty="0"/>
          </a:p>
          <a:p>
            <a:endParaRPr lang="en-CA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68D4123-911E-5128-8066-38651D73D1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6011" t="50000" r="58298" b="8743"/>
          <a:stretch/>
        </p:blipFill>
        <p:spPr>
          <a:xfrm>
            <a:off x="7609668" y="1447616"/>
            <a:ext cx="3282413" cy="3180787"/>
          </a:xfr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018E4843-49F2-85E4-CF95-31277B301A28}"/>
              </a:ext>
            </a:extLst>
          </p:cNvPr>
          <p:cNvSpPr/>
          <p:nvPr/>
        </p:nvSpPr>
        <p:spPr>
          <a:xfrm>
            <a:off x="989400" y="2426010"/>
            <a:ext cx="612000" cy="612000"/>
          </a:xfrm>
          <a:prstGeom prst="star5">
            <a:avLst/>
          </a:prstGeom>
          <a:solidFill>
            <a:srgbClr val="F18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A09D5C24-5F47-50CF-4F6D-553EFEF28800}"/>
              </a:ext>
            </a:extLst>
          </p:cNvPr>
          <p:cNvSpPr/>
          <p:nvPr/>
        </p:nvSpPr>
        <p:spPr>
          <a:xfrm>
            <a:off x="989400" y="3207991"/>
            <a:ext cx="612000" cy="612000"/>
          </a:xfrm>
          <a:prstGeom prst="star5">
            <a:avLst/>
          </a:prstGeom>
          <a:solidFill>
            <a:srgbClr val="F18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9F1099-B92E-81AA-EF27-BB1ACC2C9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76"/>
    </mc:Choice>
    <mc:Fallback xmlns="">
      <p:transition spd="slow" advTm="37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4EAA0-5459-326C-6011-E48B1DFB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latin typeface="+mn-lt"/>
              </a:rPr>
              <a:t>Preparing for BFI Designation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0744D-836D-77D8-473B-7A02B06DC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0827"/>
            <a:ext cx="5181600" cy="4231011"/>
          </a:xfrm>
        </p:spPr>
        <p:txBody>
          <a:bodyPr/>
          <a:lstStyle/>
          <a:p>
            <a:r>
              <a:rPr lang="en-CA" sz="3200" b="1" dirty="0"/>
              <a:t>Use findings from facility self-appraisal to create an action plan</a:t>
            </a:r>
          </a:p>
          <a:p>
            <a:r>
              <a:rPr lang="en-CA" sz="3200" b="1" dirty="0">
                <a:solidFill>
                  <a:srgbClr val="3F5BA9"/>
                </a:solidFill>
              </a:rPr>
              <a:t>Multidisciplinary team</a:t>
            </a:r>
          </a:p>
          <a:p>
            <a:r>
              <a:rPr lang="en-CA" sz="3200" b="1" dirty="0">
                <a:solidFill>
                  <a:srgbClr val="3F5BA9"/>
                </a:solidFill>
              </a:rPr>
              <a:t>Seek help as needed</a:t>
            </a:r>
          </a:p>
          <a:p>
            <a:r>
              <a:rPr lang="en-CA" sz="2800" b="1" dirty="0">
                <a:solidFill>
                  <a:srgbClr val="F18E3D"/>
                </a:solidFill>
              </a:rPr>
              <a:t>You may wish to participate in the BCC’s coach mentor program!  </a:t>
            </a:r>
          </a:p>
          <a:p>
            <a:endParaRPr lang="en-CA" sz="2800" b="1" dirty="0"/>
          </a:p>
          <a:p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0A67FE-D145-9429-8C67-4B10CC12F5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t="1905" r="47272" b="65347"/>
          <a:stretch/>
        </p:blipFill>
        <p:spPr>
          <a:xfrm>
            <a:off x="6339397" y="1690688"/>
            <a:ext cx="5293373" cy="317931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1CB6832-4E36-F2F4-63F2-D37C3B5F0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2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92"/>
    </mc:Choice>
    <mc:Fallback xmlns="">
      <p:transition spd="slow" advTm="89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711B-55F3-DBCE-39C3-5BED22925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latin typeface="+mn-lt"/>
              </a:rPr>
              <a:t>Preparing for BFI Designation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FD125-8669-7FA2-DD9B-E0EE81D854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sz="3200" b="1" dirty="0"/>
              <a:t>Creating the action plan</a:t>
            </a:r>
          </a:p>
          <a:p>
            <a:r>
              <a:rPr lang="en-CA" b="1" dirty="0">
                <a:solidFill>
                  <a:srgbClr val="3F5BA9"/>
                </a:solidFill>
              </a:rPr>
              <a:t>Quality Improvement Process</a:t>
            </a:r>
          </a:p>
          <a:p>
            <a:r>
              <a:rPr lang="en-CA" b="1" dirty="0">
                <a:solidFill>
                  <a:srgbClr val="3F5BA9"/>
                </a:solidFill>
              </a:rPr>
              <a:t>Focus on the standards that need strengthening</a:t>
            </a:r>
          </a:p>
          <a:p>
            <a:r>
              <a:rPr lang="en-CA" b="1" dirty="0">
                <a:solidFill>
                  <a:srgbClr val="3F5BA9"/>
                </a:solidFill>
              </a:rPr>
              <a:t>Set goals that are SMART</a:t>
            </a:r>
          </a:p>
          <a:p>
            <a:endParaRPr lang="en-CA" sz="3200" b="1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FC4B15-122A-00C4-7725-BC84402526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6" t="3306" r="7820" b="41856"/>
          <a:stretch/>
        </p:blipFill>
        <p:spPr>
          <a:xfrm>
            <a:off x="6804549" y="1153748"/>
            <a:ext cx="4240576" cy="398621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400008E-2661-E014-C187-34DB6D8BF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84"/>
    </mc:Choice>
    <mc:Fallback xmlns="">
      <p:transition spd="slow" advTm="61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D5DB3B5-B563-CE54-570A-DAAAEAC65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98" t="8404" r="59028" b="52747"/>
          <a:stretch/>
        </p:blipFill>
        <p:spPr>
          <a:xfrm>
            <a:off x="6741762" y="1334340"/>
            <a:ext cx="2705745" cy="2664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537D9-BAE9-0A2D-0577-A4CCFF95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latin typeface="+mn-lt"/>
              </a:rPr>
              <a:t>Preparing for BFI Designation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A3F56-5909-0CCD-9864-AB49B7F421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9"/>
            <a:ext cx="5181600" cy="4121150"/>
          </a:xfrm>
        </p:spPr>
        <p:txBody>
          <a:bodyPr/>
          <a:lstStyle/>
          <a:p>
            <a:r>
              <a:rPr lang="en-CA" sz="3200" b="1" dirty="0"/>
              <a:t>Implementing the action plan</a:t>
            </a:r>
          </a:p>
          <a:p>
            <a:r>
              <a:rPr lang="en-CA" b="1" dirty="0">
                <a:solidFill>
                  <a:srgbClr val="3F5BA9"/>
                </a:solidFill>
              </a:rPr>
              <a:t>Celebrate successes – both large and small</a:t>
            </a:r>
          </a:p>
          <a:p>
            <a:r>
              <a:rPr lang="en-CA" b="1" dirty="0">
                <a:solidFill>
                  <a:srgbClr val="3F5BA9"/>
                </a:solidFill>
              </a:rPr>
              <a:t>Review facility self-appraisal</a:t>
            </a:r>
          </a:p>
          <a:p>
            <a:r>
              <a:rPr lang="en-CA" b="1" dirty="0">
                <a:solidFill>
                  <a:srgbClr val="3F5BA9"/>
                </a:solidFill>
              </a:rPr>
              <a:t>Check that standards for each step are being met</a:t>
            </a:r>
          </a:p>
          <a:p>
            <a:endParaRPr lang="en-CA" sz="2800" b="1" dirty="0">
              <a:solidFill>
                <a:srgbClr val="8A141C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C96A230-BDB9-2FE3-8BC5-1ECC4C831C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4682" t="38238" r="51936" b="7204"/>
          <a:stretch/>
        </p:blipFill>
        <p:spPr>
          <a:xfrm>
            <a:off x="8963830" y="2727489"/>
            <a:ext cx="2411278" cy="2542147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B2A03B-AE1C-3BC8-9AE3-866949BE9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1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76"/>
    </mc:Choice>
    <mc:Fallback xmlns="">
      <p:transition spd="slow" advTm="52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D0F48-AB63-1409-9045-49A3B81DA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latin typeface="+mn-lt"/>
              </a:rPr>
              <a:t>Readiness for Pre-assessment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BF775-48BE-15BB-36BA-A44A7551C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4333"/>
            <a:ext cx="6182532" cy="4277506"/>
          </a:xfrm>
        </p:spPr>
        <p:txBody>
          <a:bodyPr/>
          <a:lstStyle/>
          <a:p>
            <a:r>
              <a:rPr lang="en-CA" sz="3200" b="1" dirty="0"/>
              <a:t>Contact the BCC for Pre-assessment contract</a:t>
            </a:r>
          </a:p>
          <a:p>
            <a:r>
              <a:rPr lang="en-CA" sz="3200" b="1" dirty="0"/>
              <a:t>If facility is being assessed for re-designation, decide if a Pre-assessment site visit is wanted</a:t>
            </a:r>
          </a:p>
          <a:p>
            <a:r>
              <a:rPr lang="en-CA" sz="3200" b="1" dirty="0"/>
              <a:t>Prepare documents for review</a:t>
            </a:r>
          </a:p>
          <a:p>
            <a:endParaRPr lang="en-CA" sz="2800" b="1" dirty="0"/>
          </a:p>
          <a:p>
            <a:endParaRPr lang="en-CA" sz="2800" b="1" dirty="0"/>
          </a:p>
          <a:p>
            <a:endParaRPr lang="en-CA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C9F78C7-0399-147A-25C4-C8C529CC67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51854" t="13004" r="2504" b="26400"/>
          <a:stretch/>
        </p:blipFill>
        <p:spPr>
          <a:xfrm>
            <a:off x="7915265" y="1389413"/>
            <a:ext cx="3181520" cy="3541028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D904CD-9673-D265-5F98-5F48725B7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1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31"/>
    </mc:Choice>
    <mc:Fallback xmlns="">
      <p:transition spd="slow" advTm="117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AAB25-7BC0-3AF1-F27F-9E6111EA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1" cy="1325563"/>
          </a:xfrm>
        </p:spPr>
        <p:txBody>
          <a:bodyPr/>
          <a:lstStyle/>
          <a:p>
            <a:r>
              <a:rPr lang="en-CA" sz="4400" b="1" dirty="0">
                <a:solidFill>
                  <a:srgbClr val="3C52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 prepared by:</a:t>
            </a:r>
            <a:endParaRPr lang="en-CA" dirty="0">
              <a:solidFill>
                <a:srgbClr val="3C529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F3162-B245-F742-BABD-8D19A2BE54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5942895" cy="4246509"/>
          </a:xfrm>
        </p:spPr>
        <p:txBody>
          <a:bodyPr/>
          <a:lstStyle/>
          <a:p>
            <a:pPr marL="0" indent="0">
              <a:buNone/>
            </a:pPr>
            <a:r>
              <a:rPr lang="en-CA" sz="3200" b="1" dirty="0"/>
              <a:t>Marg La Salle </a:t>
            </a:r>
            <a:r>
              <a:rPr lang="en-CA" sz="3200" dirty="0"/>
              <a:t>RN, BScN, IBCLC</a:t>
            </a:r>
          </a:p>
          <a:p>
            <a:r>
              <a:rPr lang="en-US" dirty="0"/>
              <a:t>Lead Assessor, Breastfeeding Committee for Canada</a:t>
            </a:r>
            <a:endParaRPr lang="en-CA" dirty="0"/>
          </a:p>
          <a:p>
            <a:r>
              <a:rPr lang="en-US" dirty="0"/>
              <a:t>Co-chair, BFI Assessment Committee, Breastfeeding Committee for Canada</a:t>
            </a:r>
          </a:p>
          <a:p>
            <a:r>
              <a:rPr lang="en-US" dirty="0"/>
              <a:t>BFI Assessment Coordinator, Baby-Friendly Initiative Ontario</a:t>
            </a:r>
            <a:endParaRPr lang="en-CA" dirty="0"/>
          </a:p>
          <a:p>
            <a:endParaRPr lang="en-CA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6B9FD46-7657-409B-8981-559B8FFA2E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5739" t="22684" r="42813" b="12395"/>
          <a:stretch/>
        </p:blipFill>
        <p:spPr>
          <a:xfrm>
            <a:off x="7692214" y="1744705"/>
            <a:ext cx="3184418" cy="3368589"/>
          </a:xfrm>
          <a:effectLst>
            <a:glow rad="165100">
              <a:srgbClr val="3F5BA9"/>
            </a:glow>
          </a:effec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3030412-963B-96C3-4C03-3BEB2A1DD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63"/>
    </mc:Choice>
    <mc:Fallback xmlns="">
      <p:transition spd="slow" advTm="77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486E0-0E8D-8831-C893-71020C9F6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latin typeface="+mn-lt"/>
              </a:rPr>
              <a:t>Readiness for External Assessment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02075-93C5-715B-6D24-D803B0F2C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65329"/>
            <a:ext cx="5531603" cy="4246510"/>
          </a:xfrm>
        </p:spPr>
        <p:txBody>
          <a:bodyPr/>
          <a:lstStyle/>
          <a:p>
            <a:r>
              <a:rPr lang="en-CA" sz="3200" b="1" dirty="0"/>
              <a:t>Contact the BCC for an</a:t>
            </a:r>
          </a:p>
          <a:p>
            <a:pPr marL="0" indent="0">
              <a:buNone/>
            </a:pPr>
            <a:r>
              <a:rPr lang="en-CA" sz="3200" b="1" dirty="0"/>
              <a:t>   External Assessment contract</a:t>
            </a:r>
          </a:p>
          <a:p>
            <a:r>
              <a:rPr lang="en-CA" sz="3200" b="1" dirty="0"/>
              <a:t>Determine mutually agreeable site visit dates</a:t>
            </a:r>
          </a:p>
          <a:p>
            <a:r>
              <a:rPr lang="en-CA" sz="3200" b="1" dirty="0"/>
              <a:t>Prepare staff and families for visit by the External Assessment Team</a:t>
            </a:r>
          </a:p>
          <a:p>
            <a:endParaRPr lang="en-CA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5845EB2-2C34-6423-932F-9D40799035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00820" y="1690688"/>
            <a:ext cx="3932346" cy="3296477"/>
          </a:xfrm>
          <a:effectLst>
            <a:glow rad="152400">
              <a:srgbClr val="3F5BA9"/>
            </a:glo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6D8884-DA82-68FC-EA1E-DFA64034F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8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35"/>
    </mc:Choice>
    <mc:Fallback xmlns="">
      <p:transition spd="slow" advTm="109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645F2-5E81-D25F-FBAE-47A7A8B1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External Assessment Outcome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7723CB-E4F1-E87B-F5A7-63FDD4096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29559" y="1690688"/>
            <a:ext cx="7244813" cy="39862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3200" b="1" dirty="0">
                <a:solidFill>
                  <a:srgbClr val="3F5BA9"/>
                </a:solidFill>
              </a:rPr>
              <a:t>BFI Designation</a:t>
            </a:r>
          </a:p>
          <a:p>
            <a:r>
              <a:rPr lang="en-CA" dirty="0"/>
              <a:t>Facility meets requirements for all steps </a:t>
            </a:r>
          </a:p>
          <a:p>
            <a:pPr marL="0" indent="0">
              <a:buNone/>
            </a:pPr>
            <a:r>
              <a:rPr lang="en-CA" sz="3200" b="1" dirty="0">
                <a:solidFill>
                  <a:srgbClr val="3F5BA9"/>
                </a:solidFill>
              </a:rPr>
              <a:t>Conditional BFI Designation</a:t>
            </a:r>
          </a:p>
          <a:p>
            <a:r>
              <a:rPr lang="en-CA" dirty="0"/>
              <a:t>Some steps don’t meet </a:t>
            </a:r>
            <a:r>
              <a:rPr lang="en-CA"/>
              <a:t>the standards</a:t>
            </a:r>
            <a:endParaRPr lang="en-CA" dirty="0"/>
          </a:p>
          <a:p>
            <a:pPr marL="0" indent="0">
              <a:buNone/>
            </a:pPr>
            <a:r>
              <a:rPr lang="en-CA" sz="3200" b="1" dirty="0">
                <a:solidFill>
                  <a:srgbClr val="3F5BA9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Certificate of Commitment</a:t>
            </a:r>
          </a:p>
          <a:p>
            <a:r>
              <a:rPr lang="en-CA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CA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formal recognition of progress made towards BFI designation </a:t>
            </a:r>
          </a:p>
          <a:p>
            <a:r>
              <a:rPr lang="en-CA" dirty="0">
                <a:ea typeface="Calibri" panose="020F0502020204030204" pitchFamily="34" charset="0"/>
                <a:cs typeface="Times New Roman" panose="02020603050405020304" pitchFamily="18" charset="0"/>
              </a:rPr>
              <a:t>Valid for 1 year</a:t>
            </a:r>
          </a:p>
          <a:p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B24642-DA2D-0483-A170-220AB4ABF2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11" y="1852167"/>
            <a:ext cx="2229232" cy="3153665"/>
          </a:xfrm>
          <a:prstGeom prst="rect">
            <a:avLst/>
          </a:prstGeom>
          <a:effectLst>
            <a:glow rad="7239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DE49B9F-E053-D8F1-E668-BCAA65D98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51"/>
    </mc:Choice>
    <mc:Fallback xmlns="">
      <p:transition spd="slow" advTm="13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89C4A-754A-2F19-2988-874050B6E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6206" y="1881968"/>
            <a:ext cx="4462220" cy="4122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400" b="1" dirty="0">
                <a:solidFill>
                  <a:srgbClr val="3F5BA9"/>
                </a:solidFill>
                <a:latin typeface="+mn-lt"/>
              </a:rPr>
              <a:t>Importance of </a:t>
            </a:r>
          </a:p>
          <a:p>
            <a:pPr marL="0" indent="0">
              <a:buNone/>
            </a:pPr>
            <a:r>
              <a:rPr lang="en-CA" sz="4400" b="1" dirty="0">
                <a:solidFill>
                  <a:srgbClr val="3F5BA9"/>
                </a:solidFill>
                <a:latin typeface="+mn-lt"/>
              </a:rPr>
              <a:t>BFI Designation</a:t>
            </a:r>
            <a:endParaRPr lang="en-CA" sz="4400" dirty="0">
              <a:solidFill>
                <a:srgbClr val="3F5BA9"/>
              </a:solidFill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078717F-FF1F-6CC3-C37C-9B9049897E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94" y="475496"/>
            <a:ext cx="6183823" cy="5183886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E43122F-1AC5-7A1C-768E-3446A6B52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0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81"/>
    </mc:Choice>
    <mc:Fallback xmlns="">
      <p:transition spd="slow" advTm="48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E4E5F-ED4E-537E-A62A-A6150DBB3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940" y="1673817"/>
            <a:ext cx="4293030" cy="1875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400" b="1" dirty="0">
                <a:solidFill>
                  <a:srgbClr val="3F5BA9"/>
                </a:solidFill>
                <a:latin typeface="+mn-lt"/>
              </a:rPr>
              <a:t>Importance of </a:t>
            </a:r>
          </a:p>
          <a:p>
            <a:pPr marL="0" indent="0">
              <a:buNone/>
            </a:pPr>
            <a:r>
              <a:rPr lang="en-CA" sz="4400" b="1" dirty="0">
                <a:solidFill>
                  <a:srgbClr val="3F5BA9"/>
                </a:solidFill>
                <a:latin typeface="+mn-lt"/>
              </a:rPr>
              <a:t>BFI Designation</a:t>
            </a:r>
            <a:endParaRPr lang="en-CA" sz="4400" dirty="0">
              <a:solidFill>
                <a:srgbClr val="3F5BA9"/>
              </a:solidFill>
            </a:endParaRPr>
          </a:p>
          <a:p>
            <a:endParaRPr lang="en-CA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B11A3D-24E2-F7CB-6C15-4749F948C0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641480" y="442899"/>
            <a:ext cx="6240553" cy="5285866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DD1EC3-6482-C7DB-04CE-329F73CE0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0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5"/>
    </mc:Choice>
    <mc:Fallback>
      <p:transition spd="slow" advTm="84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1DDFF0-B7A5-05BC-F3B3-4668968BC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8945" y="2260683"/>
            <a:ext cx="4570708" cy="1658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6600" b="1" dirty="0">
                <a:solidFill>
                  <a:srgbClr val="3F5BA9"/>
                </a:solidFill>
              </a:rPr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CD73D-5549-A495-C3CF-265900B9E4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1" t="5021" r="23194" b="9610"/>
          <a:stretch/>
        </p:blipFill>
        <p:spPr>
          <a:xfrm>
            <a:off x="6152710" y="620902"/>
            <a:ext cx="4904509" cy="482619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88E579-DB24-1EA8-0D02-14040657B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0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90"/>
    </mc:Choice>
    <mc:Fallback>
      <p:transition spd="slow" advTm="55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AD62A-C87B-033F-5CCB-C6847C7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39" y="365125"/>
            <a:ext cx="10843161" cy="1325563"/>
          </a:xfrm>
        </p:spPr>
        <p:txBody>
          <a:bodyPr/>
          <a:lstStyle/>
          <a:p>
            <a:r>
              <a:rPr lang="en-CA" sz="4400" b="1" dirty="0">
                <a:solidFill>
                  <a:srgbClr val="3C5293"/>
                </a:solidFill>
                <a:latin typeface="+mn-lt"/>
              </a:rPr>
              <a:t>Presentation Objectives</a:t>
            </a:r>
            <a:endParaRPr lang="en-CA" dirty="0">
              <a:solidFill>
                <a:srgbClr val="3C529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77697-642B-87BA-9D04-0A4029575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639" y="1496291"/>
            <a:ext cx="11435938" cy="4315547"/>
          </a:xfrm>
        </p:spPr>
        <p:txBody>
          <a:bodyPr>
            <a:normAutofit/>
          </a:bodyPr>
          <a:lstStyle/>
          <a:p>
            <a:r>
              <a:rPr lang="en-CA" sz="3200" dirty="0"/>
              <a:t>Increase familiarity with the Breastfeeding Committee for Canada (BCC) and the Baby-Friendly Initiative</a:t>
            </a:r>
          </a:p>
          <a:p>
            <a:r>
              <a:rPr lang="en-CA" sz="3200" dirty="0"/>
              <a:t>Review the BCC’s procedure to facilitate continuous quality improvement and accountability</a:t>
            </a:r>
          </a:p>
          <a:p>
            <a:r>
              <a:rPr lang="en-CA" sz="3200" dirty="0"/>
              <a:t>Highlight strategies to prepare for BFI designation/redesignation</a:t>
            </a:r>
          </a:p>
          <a:p>
            <a:r>
              <a:rPr lang="en-CA" sz="3200" dirty="0"/>
              <a:t>Discuss the value of BFI designation/redesignation</a:t>
            </a:r>
          </a:p>
          <a:p>
            <a:endParaRPr lang="en-CA" sz="3200" dirty="0"/>
          </a:p>
          <a:p>
            <a:endParaRPr lang="en-CA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02E223A-EB96-DE25-0E75-6748379A2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96"/>
    </mc:Choice>
    <mc:Fallback xmlns="">
      <p:transition spd="slow" advTm="42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0AA0-96C6-52D0-6BBB-C2DADF817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rgbClr val="3C5293"/>
                </a:solidFill>
                <a:latin typeface="+mn-lt"/>
              </a:rPr>
              <a:t>Breastfeeding Committee for Canada (BCC)</a:t>
            </a:r>
            <a:endParaRPr lang="en-CA" dirty="0">
              <a:solidFill>
                <a:srgbClr val="3C529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777C1-E231-654C-85CA-23C2F8ABD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3169"/>
            <a:ext cx="5918860" cy="4208669"/>
          </a:xfrm>
        </p:spPr>
        <p:txBody>
          <a:bodyPr/>
          <a:lstStyle/>
          <a:p>
            <a:r>
              <a:rPr lang="en-CA" sz="3200" dirty="0"/>
              <a:t>Established in 1991</a:t>
            </a:r>
          </a:p>
          <a:p>
            <a:r>
              <a:rPr lang="en-CA" sz="3200" dirty="0"/>
              <a:t>Registered not for profit organization</a:t>
            </a:r>
          </a:p>
          <a:p>
            <a:r>
              <a:rPr lang="en-CA" sz="3200" b="1" dirty="0">
                <a:solidFill>
                  <a:srgbClr val="3C5293"/>
                </a:solidFill>
              </a:rPr>
              <a:t>BCC Mission</a:t>
            </a:r>
            <a:r>
              <a:rPr lang="en-CA" sz="3200" dirty="0">
                <a:solidFill>
                  <a:srgbClr val="3C5293"/>
                </a:solidFill>
              </a:rPr>
              <a:t>: </a:t>
            </a:r>
            <a:r>
              <a:rPr lang="en-CA" sz="3200" dirty="0"/>
              <a:t>Protect, promote and support breastfeeding in Canada</a:t>
            </a:r>
          </a:p>
          <a:p>
            <a:r>
              <a:rPr lang="en-CA" sz="3200" b="1" dirty="0">
                <a:solidFill>
                  <a:srgbClr val="3C5293"/>
                </a:solidFill>
              </a:rPr>
              <a:t>BCC Vision</a:t>
            </a:r>
            <a:r>
              <a:rPr lang="en-CA" sz="3200" dirty="0">
                <a:solidFill>
                  <a:srgbClr val="3C5293"/>
                </a:solidFill>
              </a:rPr>
              <a:t>: </a:t>
            </a:r>
            <a:r>
              <a:rPr lang="en-CA" sz="3200" dirty="0"/>
              <a:t>Canadian children are breastfed</a:t>
            </a:r>
          </a:p>
          <a:p>
            <a:endParaRPr lang="en-C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FCEB49-6F0D-E3A1-B466-317613A3CD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70832" y="1690688"/>
            <a:ext cx="4582798" cy="3841750"/>
          </a:xfr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D1654F66-65D2-7DED-564F-EDF705012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81"/>
    </mc:Choice>
    <mc:Fallback xmlns="">
      <p:transition spd="slow" advTm="72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55E85-7A82-FB76-2D0E-22141DCA7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75" y="365125"/>
            <a:ext cx="10849825" cy="1325563"/>
          </a:xfrm>
        </p:spPr>
        <p:txBody>
          <a:bodyPr/>
          <a:lstStyle/>
          <a:p>
            <a:r>
              <a:rPr lang="en-CA" b="1" dirty="0">
                <a:solidFill>
                  <a:srgbClr val="3C5293"/>
                </a:solidFill>
                <a:latin typeface="+mn-lt"/>
              </a:rPr>
              <a:t>Breastfeeding Committee for Canada (BCC)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FED63-8D9D-1D56-9406-DDBADC5355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975" y="1429719"/>
            <a:ext cx="5686586" cy="4324002"/>
          </a:xfrm>
        </p:spPr>
        <p:txBody>
          <a:bodyPr>
            <a:normAutofit/>
          </a:bodyPr>
          <a:lstStyle/>
          <a:p>
            <a:r>
              <a:rPr lang="en-CA" sz="3200" dirty="0">
                <a:latin typeface="+mn-lt"/>
              </a:rPr>
              <a:t>National authority for the Baby-Friendly Initiative (BFI)</a:t>
            </a:r>
          </a:p>
          <a:p>
            <a:r>
              <a:rPr lang="en-US" sz="3200" dirty="0">
                <a:latin typeface="+mn-lt"/>
              </a:rPr>
              <a:t>A</a:t>
            </a:r>
            <a:r>
              <a:rPr lang="en-US" sz="3200" b="0" i="0" u="none" strike="noStrike" baseline="0" dirty="0">
                <a:latin typeface="+mn-lt"/>
              </a:rPr>
              <a:t>pplication of the international BFHI standards within the Canadian context</a:t>
            </a:r>
          </a:p>
          <a:p>
            <a:r>
              <a:rPr lang="en-US" sz="3200" dirty="0">
                <a:latin typeface="+mn-lt"/>
              </a:rPr>
              <a:t>Standards for both hospitals/birthing centres and community health services (CHS)</a:t>
            </a:r>
          </a:p>
          <a:p>
            <a:endParaRPr lang="en-CA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BF104C6-7590-A7B4-318F-49F334B158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3086" t="6234" r="13335" b="9593"/>
          <a:stretch/>
        </p:blipFill>
        <p:spPr>
          <a:xfrm>
            <a:off x="7051728" y="1528899"/>
            <a:ext cx="4302072" cy="4125642"/>
          </a:xfr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083A0FA-31E1-C9FF-E9A4-0F664F956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33"/>
    </mc:Choice>
    <mc:Fallback xmlns="">
      <p:transition spd="slow" advTm="55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FEE6-1C3A-E41A-7B2F-D7DFF6191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4" y="365125"/>
            <a:ext cx="10485895" cy="1325563"/>
          </a:xfrm>
        </p:spPr>
        <p:txBody>
          <a:bodyPr/>
          <a:lstStyle/>
          <a:p>
            <a:r>
              <a:rPr lang="en-CA" b="1" dirty="0">
                <a:solidFill>
                  <a:srgbClr val="3C5293"/>
                </a:solidFill>
                <a:latin typeface="+mn-lt"/>
              </a:rPr>
              <a:t>Breastfeeding Committee for Canada (BCC)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328B1-16F3-940C-DB6E-D08172CEC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7904" y="1487837"/>
            <a:ext cx="5228096" cy="4324001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Resources and tools to implement BFI and help facilities with the BFI journey available on the </a:t>
            </a:r>
            <a:r>
              <a:rPr lang="en-US" sz="3200" dirty="0">
                <a:latin typeface="+mn-lt"/>
                <a:hlinkClick r:id="rId4"/>
              </a:rPr>
              <a:t>BCC website</a:t>
            </a:r>
            <a:r>
              <a:rPr lang="en-US" sz="3200" dirty="0">
                <a:latin typeface="+mn-lt"/>
              </a:rPr>
              <a:t> under the Baby-Friendly Initiative tab</a:t>
            </a:r>
          </a:p>
          <a:p>
            <a:endParaRPr lang="en-CA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CF5C0E7-9502-4F9E-656D-101D11A6CF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50573" t="28406" r="6511" b="8003"/>
          <a:stretch/>
        </p:blipFill>
        <p:spPr>
          <a:xfrm>
            <a:off x="6774697" y="1446868"/>
            <a:ext cx="3497449" cy="4344485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392CF78-854D-4806-A300-90D0B7E67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3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2"/>
    </mc:Choice>
    <mc:Fallback xmlns="">
      <p:transition spd="slow" advTm="2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8F0F1-790A-817D-4DFE-D481A4073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rgbClr val="3F5BA9"/>
                </a:solidFill>
                <a:latin typeface="+mn-lt"/>
              </a:rPr>
              <a:t>BCC Resources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29C1B-272A-D359-0D04-EBD7641DC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49831"/>
            <a:ext cx="5474775" cy="4262007"/>
          </a:xfrm>
        </p:spPr>
        <p:txBody>
          <a:bodyPr>
            <a:noAutofit/>
          </a:bodyPr>
          <a:lstStyle/>
          <a:p>
            <a:r>
              <a:rPr lang="en-CA" sz="3200" dirty="0"/>
              <a:t>BFI Implementation Guideline</a:t>
            </a:r>
          </a:p>
          <a:p>
            <a:r>
              <a:rPr lang="en-CA" sz="3200" dirty="0"/>
              <a:t>BFI Guideline Checklist</a:t>
            </a:r>
          </a:p>
          <a:p>
            <a:r>
              <a:rPr lang="en-CA" sz="3200" dirty="0"/>
              <a:t>Medical Indications for Supplementation</a:t>
            </a:r>
          </a:p>
          <a:p>
            <a:r>
              <a:rPr lang="en-CA" sz="3200" dirty="0"/>
              <a:t>Competency Verification Tools</a:t>
            </a:r>
          </a:p>
          <a:p>
            <a:r>
              <a:rPr lang="en-CA" sz="3200" dirty="0"/>
              <a:t>Patient/Client Survey</a:t>
            </a:r>
          </a:p>
          <a:p>
            <a:r>
              <a:rPr lang="en-CA" sz="3200" dirty="0"/>
              <a:t>Chart Audit Manual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F00B296-0DEE-62AC-84CC-90FA64CA02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0762" t="8620" r="5393" b="11201"/>
          <a:stretch/>
        </p:blipFill>
        <p:spPr>
          <a:xfrm>
            <a:off x="6507678" y="1416291"/>
            <a:ext cx="5255534" cy="4025417"/>
          </a:xfr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7E557354-4945-7B2C-838E-83A2D70BC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0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88"/>
    </mc:Choice>
    <mc:Fallback xmlns="">
      <p:transition spd="slow" advTm="133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E4D0A-BF7C-721A-68F3-4C13A9720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68" y="365125"/>
            <a:ext cx="10712532" cy="1190543"/>
          </a:xfrm>
        </p:spPr>
        <p:txBody>
          <a:bodyPr/>
          <a:lstStyle/>
          <a:p>
            <a:r>
              <a:rPr lang="en-CA" b="1" dirty="0">
                <a:solidFill>
                  <a:srgbClr val="3C5293"/>
                </a:solidFill>
                <a:latin typeface="+mn-lt"/>
              </a:rPr>
              <a:t>What is the Baby-Friendly Initiative?</a:t>
            </a:r>
            <a:endParaRPr lang="en-CA" dirty="0">
              <a:solidFill>
                <a:srgbClr val="3C529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55BA2-DF93-3AA4-D43A-A3F2F977E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268" y="1520042"/>
            <a:ext cx="10806545" cy="41211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3000" b="1" dirty="0"/>
              <a:t>Core Intent </a:t>
            </a:r>
          </a:p>
          <a:p>
            <a:r>
              <a:rPr lang="en-CA" sz="3000" dirty="0"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CA" sz="3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nsure that mothers and infants receive timely and appropriate care prenatally, at birth, during their stay at a hospital/birthing centre and </a:t>
            </a:r>
            <a:r>
              <a:rPr lang="en-CA" sz="3000" dirty="0">
                <a:ea typeface="Calibri" panose="020F0502020204030204" pitchFamily="34" charset="0"/>
                <a:cs typeface="Calibri" panose="020F0502020204030204" pitchFamily="34" charset="0"/>
              </a:rPr>
              <a:t>once</a:t>
            </a:r>
            <a:r>
              <a:rPr lang="en-CA" sz="3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discharged home</a:t>
            </a:r>
          </a:p>
          <a:p>
            <a:r>
              <a:rPr lang="en-CA" sz="3000" dirty="0"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CA" sz="3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nable the establishment of optimal feeding of babies</a:t>
            </a:r>
          </a:p>
          <a:p>
            <a:r>
              <a:rPr lang="en-CA" sz="3000" dirty="0"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CA" sz="3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rotect, promote and support breastfeeding through the provision of timely and appropriate care</a:t>
            </a:r>
          </a:p>
          <a:p>
            <a:r>
              <a:rPr lang="en-CA" sz="3000" dirty="0"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CA" sz="3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acilitate informed decision-making when infant formula is needed for medical or personal reasons and provide timely and appropriate care for families that feed infant formula</a:t>
            </a:r>
            <a:endParaRPr lang="en-CA" sz="3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B6C8155-FA99-6891-7335-0D2BAF344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4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96"/>
    </mc:Choice>
    <mc:Fallback xmlns="">
      <p:transition spd="slow" advTm="69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4DED6-278C-4791-933C-359B5C42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3" y="365126"/>
            <a:ext cx="11424063" cy="1189678"/>
          </a:xfrm>
        </p:spPr>
        <p:txBody>
          <a:bodyPr>
            <a:normAutofit/>
          </a:bodyPr>
          <a:lstStyle/>
          <a:p>
            <a:r>
              <a:rPr lang="en-CA" sz="4000" b="1" dirty="0">
                <a:solidFill>
                  <a:srgbClr val="3C5293"/>
                </a:solidFill>
                <a:latin typeface="+mn-lt"/>
              </a:rPr>
              <a:t>The Ten Steps to Successful Breastfeeding in Canada</a:t>
            </a:r>
            <a:endParaRPr lang="en-CA" sz="4000" dirty="0">
              <a:solidFill>
                <a:srgbClr val="3C5293"/>
              </a:solidFill>
            </a:endParaRPr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CCA09713-878A-B2D5-E2EA-DAA67C521C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325382" y="1554803"/>
            <a:ext cx="3904623" cy="4087245"/>
          </a:xfrm>
          <a:ln w="19050">
            <a:solidFill>
              <a:srgbClr val="666699"/>
            </a:solidFill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501F9-B377-7D59-225B-8DE4236FA1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16529" r="19066" b="22543"/>
          <a:stretch/>
        </p:blipFill>
        <p:spPr>
          <a:xfrm>
            <a:off x="5925788" y="1209833"/>
            <a:ext cx="5743700" cy="475206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529CCB-D371-A9A9-C1A3-C41CC8E10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5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60"/>
    </mc:Choice>
    <mc:Fallback xmlns="">
      <p:transition spd="slow" advTm="106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Public Sans"/>
        <a:ea typeface=""/>
        <a:cs typeface=""/>
      </a:majorFont>
      <a:minorFont>
        <a:latin typeface="Public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7243003C1734684CAFBEFC82C0E24" ma:contentTypeVersion="9" ma:contentTypeDescription="Create a new document." ma:contentTypeScope="" ma:versionID="f82bf16c772c8251d48b5d213741b7b9">
  <xsd:schema xmlns:xsd="http://www.w3.org/2001/XMLSchema" xmlns:xs="http://www.w3.org/2001/XMLSchema" xmlns:p="http://schemas.microsoft.com/office/2006/metadata/properties" xmlns:ns2="38b3f2b2-73e2-4437-bacd-f207ad7489cc" targetNamespace="http://schemas.microsoft.com/office/2006/metadata/properties" ma:root="true" ma:fieldsID="6d6982e279fcfbbaf0825451ac036373" ns2:_="">
    <xsd:import namespace="38b3f2b2-73e2-4437-bacd-f207ad7489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b3f2b2-73e2-4437-bacd-f207ad7489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4CC0DA-F146-4AA9-A68F-3B2C2A6589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56E4A4-8954-4483-8930-255793E549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b3f2b2-73e2-4437-bacd-f207ad7489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C8D5F5-B021-4304-8281-BEB5526F614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4755</TotalTime>
  <Words>545</Words>
  <Application>Microsoft Office PowerPoint</Application>
  <PresentationFormat>Widescreen</PresentationFormat>
  <Paragraphs>85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PT Serif</vt:lpstr>
      <vt:lpstr>Public Sans</vt:lpstr>
      <vt:lpstr>Office Theme</vt:lpstr>
      <vt:lpstr>Mapping the Journey to BFI Designation &amp;  Re-designation</vt:lpstr>
      <vt:lpstr>Presentation prepared by:</vt:lpstr>
      <vt:lpstr>Presentation Objectives</vt:lpstr>
      <vt:lpstr>Breastfeeding Committee for Canada (BCC)</vt:lpstr>
      <vt:lpstr>Breastfeeding Committee for Canada (BCC)</vt:lpstr>
      <vt:lpstr>Breastfeeding Committee for Canada (BCC)</vt:lpstr>
      <vt:lpstr>BCC Resources</vt:lpstr>
      <vt:lpstr>What is the Baby-Friendly Initiative?</vt:lpstr>
      <vt:lpstr>The Ten Steps to Successful Breastfeeding in Canada</vt:lpstr>
      <vt:lpstr>PowerPoint Presentation</vt:lpstr>
      <vt:lpstr>BFI Standards</vt:lpstr>
      <vt:lpstr>BFI Processes and Costs</vt:lpstr>
      <vt:lpstr>Maintenance After BFI Designation</vt:lpstr>
      <vt:lpstr>PowerPoint Presentation</vt:lpstr>
      <vt:lpstr>Preparing for BFI Designation</vt:lpstr>
      <vt:lpstr>Preparing for BFI Designation</vt:lpstr>
      <vt:lpstr>Preparing for BFI Designation</vt:lpstr>
      <vt:lpstr>Preparing for BFI Designation</vt:lpstr>
      <vt:lpstr>Readiness for Pre-assessment</vt:lpstr>
      <vt:lpstr>Readiness for External Assessment</vt:lpstr>
      <vt:lpstr>External Assessment Outcome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SLIDESHOW TITLE</dc:title>
  <dc:creator>Tara Joy Andrews</dc:creator>
  <cp:lastModifiedBy>Marg La Salle</cp:lastModifiedBy>
  <cp:revision>23</cp:revision>
  <dcterms:created xsi:type="dcterms:W3CDTF">2020-01-10T19:23:05Z</dcterms:created>
  <dcterms:modified xsi:type="dcterms:W3CDTF">2023-04-05T02:46:54Z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0x010100FD27243003C1734684CAFBEFC82C0E24</vt:lpwstr>
  </property>
</Properties>
</file>